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dat" ContentType="text/plain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47ec2eeb2c204855" Type="http://schemas.microsoft.com/office/2006/relationships/txt" Target="udata/data.dat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305" r:id="rId6"/>
    <p:sldId id="268" r:id="rId7"/>
    <p:sldId id="269" r:id="rId8"/>
    <p:sldId id="270" r:id="rId9"/>
    <p:sldId id="271" r:id="rId10"/>
    <p:sldId id="272" r:id="rId11"/>
    <p:sldId id="306" r:id="rId12"/>
    <p:sldId id="278" r:id="rId13"/>
    <p:sldId id="279" r:id="rId14"/>
    <p:sldId id="281" r:id="rId15"/>
    <p:sldId id="282" r:id="rId16"/>
    <p:sldId id="283" r:id="rId17"/>
    <p:sldId id="274" r:id="rId18"/>
    <p:sldId id="275" r:id="rId19"/>
    <p:sldId id="307" r:id="rId20"/>
    <p:sldId id="315" r:id="rId21"/>
    <p:sldId id="286" r:id="rId22"/>
    <p:sldId id="288" r:id="rId23"/>
    <p:sldId id="287" r:id="rId24"/>
    <p:sldId id="285" r:id="rId25"/>
    <p:sldId id="308" r:id="rId26"/>
    <p:sldId id="290" r:id="rId27"/>
    <p:sldId id="292" r:id="rId28"/>
    <p:sldId id="316" r:id="rId29"/>
    <p:sldId id="313" r:id="rId30"/>
    <p:sldId id="309" r:id="rId31"/>
    <p:sldId id="294" r:id="rId32"/>
    <p:sldId id="26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50000"/>
  </p:normalViewPr>
  <p:slideViewPr>
    <p:cSldViewPr snapToGrid="0" snapToObjects="1">
      <p:cViewPr varScale="1">
        <p:scale>
          <a:sx n="46" d="100"/>
          <a:sy n="46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1951F-DF49-1A40-8FFF-608C0C6BD473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41978-B6BD-F04A-90A0-3424643BE6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613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421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en-US" altLang="zh-CN" sz="1400" dirty="0">
                <a:solidFill>
                  <a:srgbClr val="000000"/>
                </a:solidFill>
                <a:ea typeface="宋体" charset="0"/>
                <a:cs typeface="Times New Roman" charset="0"/>
              </a:rPr>
              <a:t> </a:t>
            </a:r>
            <a:endParaRPr lang="zh-CN" altLang="zh-CN" sz="1400" dirty="0">
              <a:solidFill>
                <a:srgbClr val="000000"/>
              </a:solidFill>
              <a:ea typeface="宋体" charset="0"/>
              <a:cs typeface="Times New Roman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0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390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4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547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8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300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  <a:defRPr/>
            </a:pPr>
            <a:endParaRPr lang="en-US" altLang="en-US" dirty="0" smtClean="0"/>
          </a:p>
          <a:p>
            <a:pPr eaLnBrk="1" hangingPunct="1">
              <a:spcBef>
                <a:spcPct val="0"/>
              </a:spcBef>
              <a:defRPr/>
            </a:pPr>
            <a:endParaRPr lang="en-US" altLang="en-US" dirty="0" smtClean="0"/>
          </a:p>
          <a:p>
            <a:pPr eaLnBrk="1" hangingPunct="1">
              <a:spcBef>
                <a:spcPct val="0"/>
              </a:spcBef>
              <a:defRPr/>
            </a:pPr>
            <a:endParaRPr lang="en-US" altLang="en-US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019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9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endParaRPr lang="zh-CN" altLang="en-US" baseline="0" dirty="0" smtClean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zh-CN" altLang="en-US" dirty="0" smtClean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zh-CN" altLang="en-US" dirty="0" smtClean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zh-CN" altLang="en-US" dirty="0" smtClean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477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3312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35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3107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91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697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67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3619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7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029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48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ysClr val="windowText" lastClr="000000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634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27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关于未来，希望能用</a:t>
            </a:r>
            <a:r>
              <a:rPr lang="en-US" altLang="zh-CN" dirty="0" smtClean="0"/>
              <a:t>AI</a:t>
            </a:r>
            <a:r>
              <a:rPr lang="zh-CN" altLang="en-US" dirty="0" smtClean="0"/>
              <a:t>发现攻击，看到是最难的事情！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1192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现在已经不是故事，是真实的攻防对抗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41978-B6BD-F04A-90A0-3424643BE6E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68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830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solidFill>
                <a:srgbClr val="000000"/>
              </a:solidFill>
              <a:ea typeface="宋体" charset="0"/>
              <a:cs typeface="Times New Roman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  <a:ea typeface="宋体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83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035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spcBef>
                <a:spcPct val="0"/>
              </a:spcBef>
            </a:pPr>
            <a:endParaRPr lang="zh-CN" altLang="zh-CN" sz="1800" dirty="0">
              <a:solidFill>
                <a:srgbClr val="000000"/>
              </a:solidFill>
              <a:latin typeface="宋体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29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24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spcBef>
                <a:spcPct val="0"/>
              </a:spcBef>
            </a:pPr>
            <a:endParaRPr lang="zh-CN" altLang="zh-CN" sz="1400" dirty="0">
              <a:solidFill>
                <a:srgbClr val="000000"/>
              </a:solidFill>
              <a:ea typeface="宋体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06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366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8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57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81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981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37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185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1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133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38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936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21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09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8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57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3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2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32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77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0016-5DB8-B943-9994-30D8B73AED87}" type="datetimeFigureOut">
              <a:rPr kumimoji="1" lang="zh-CN" altLang="en-US" smtClean="0"/>
              <a:t>17/12/21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2326D-3D35-ED4E-8C9E-DC9599581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40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6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1380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01381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90551" y="706196"/>
            <a:ext cx="14020800" cy="1767417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en-US" altLang="zh-CN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时代的京东的安全场景</a:t>
            </a: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和挑战</a:t>
            </a:r>
            <a:endParaRPr lang="zh-CN" altLang="en-US" sz="4349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8733" y="1641763"/>
            <a:ext cx="14020800" cy="550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安全场景</a:t>
            </a:r>
            <a:endParaRPr lang="en-US" altLang="zh-CN" sz="2800" kern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数据</a:t>
            </a:r>
            <a:endParaRPr lang="en-US" altLang="zh-CN" sz="2800" kern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endParaRPr lang="en-US" altLang="zh-CN" sz="2800" kern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新业务布局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>
              <a:buFont typeface="Arial"/>
              <a:buChar char="•"/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挑战</a:t>
            </a:r>
          </a:p>
          <a:p>
            <a:pPr lvl="1">
              <a:defRPr/>
            </a:pPr>
            <a:r>
              <a:rPr lang="en-US" altLang="zh-CN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赋能下的新的攻防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形态</a:t>
            </a:r>
          </a:p>
          <a:p>
            <a:pPr lvl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攻防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双方迭代的速度更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快</a:t>
            </a:r>
          </a:p>
          <a:p>
            <a:pPr lvl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系统本身的攻击与反制</a:t>
            </a:r>
          </a:p>
          <a:p>
            <a:pPr lvl="1"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defRPr/>
            </a:pPr>
            <a:endParaRPr lang="zh-CN" altLang="en-US" sz="2800" kern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 fontAlgn="auto"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eaLnBrk="1" fontAlgn="auto" hangingPunct="1"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eaLnBrk="1" fontAlgn="auto" hangingPunct="1"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>
            <a:extLst>
              <a:ext uri="{FF2B5EF4-FFF2-40B4-BE49-F238E27FC236}">
                <a16:creationId xmlns:a16="http://schemas.microsoft.com/office/drawing/2014/main" xmlns="" id="{4A92DB9E-DA69-4886-8592-1413A465A873}"/>
              </a:ext>
            </a:extLst>
          </p:cNvPr>
          <p:cNvSpPr txBox="1"/>
          <p:nvPr/>
        </p:nvSpPr>
        <p:spPr>
          <a:xfrm>
            <a:off x="1002723" y="2712027"/>
            <a:ext cx="1019348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6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攻防形态</a:t>
            </a:r>
            <a:endParaRPr lang="zh-CN" altLang="en-US" sz="6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705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2644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12645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0767" y="783358"/>
            <a:ext cx="14020800" cy="1767416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黄牛抢春运车票</a:t>
            </a:r>
          </a:p>
        </p:txBody>
      </p:sp>
      <p:sp>
        <p:nvSpPr>
          <p:cNvPr id="112648" name="Content Placeholder 2"/>
          <p:cNvSpPr txBox="1">
            <a:spLocks/>
          </p:cNvSpPr>
          <p:nvPr/>
        </p:nvSpPr>
        <p:spPr bwMode="auto">
          <a:xfrm>
            <a:off x="448734" y="935567"/>
            <a:ext cx="11349567" cy="580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/>
          <a:lstStyle>
            <a:lvl1pPr marL="342900" indent="-3429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82638" indent="-325438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219200" indent="-3048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736725" indent="-365125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193925" indent="-365125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6511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31083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5655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40227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zh-CN" altLang="en-US" sz="4267">
              <a:solidFill>
                <a:schemeClr val="bg1"/>
              </a:solidFill>
            </a:endParaRPr>
          </a:p>
        </p:txBody>
      </p:sp>
      <p:pic>
        <p:nvPicPr>
          <p:cNvPr id="11264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99" y="1667066"/>
            <a:ext cx="7324533" cy="480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9832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4692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14693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3" y="1515534"/>
            <a:ext cx="3947584" cy="221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2" y="4073237"/>
            <a:ext cx="4161395" cy="253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4" y="1191121"/>
            <a:ext cx="4515797" cy="288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4853518"/>
            <a:ext cx="1337733" cy="133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630767" y="667906"/>
            <a:ext cx="11349567" cy="580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4267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  守                                   </a:t>
            </a:r>
            <a:r>
              <a:rPr lang="zh-CN" altLang="en-US" sz="4267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攻</a:t>
            </a:r>
            <a:endParaRPr lang="zh-CN" altLang="en-US" sz="4267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 fontAlgn="auto" hangingPunct="1">
              <a:defRPr/>
            </a:pPr>
            <a:endParaRPr lang="en-US" altLang="zh-CN" sz="4267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08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8788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18789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0767" y="783358"/>
            <a:ext cx="14020800" cy="1767416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defRPr/>
            </a:pP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升级</a:t>
            </a: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爬虫</a:t>
            </a:r>
          </a:p>
        </p:txBody>
      </p:sp>
      <p:sp>
        <p:nvSpPr>
          <p:cNvPr id="118792" name="Content Placeholder 2"/>
          <p:cNvSpPr txBox="1">
            <a:spLocks/>
          </p:cNvSpPr>
          <p:nvPr/>
        </p:nvSpPr>
        <p:spPr bwMode="auto">
          <a:xfrm>
            <a:off x="0" y="1579418"/>
            <a:ext cx="11980333" cy="512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/>
          <a:lstStyle>
            <a:lvl1pPr marL="342900" indent="-3429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82638" indent="-325438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219200" indent="-3048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736725" indent="-365125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193925" indent="-365125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6511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31083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5655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40227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zh-CN" altLang="en-US" sz="4267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12657" y="1637721"/>
            <a:ext cx="11561233" cy="580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  攻                                              守</a:t>
            </a:r>
          </a:p>
          <a:p>
            <a:pPr marL="0" indent="0">
              <a:buNone/>
              <a:defRPr/>
            </a:pPr>
            <a:r>
              <a:rPr lang="en-US" altLang="zh-CN" sz="2800" kern="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httpClient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标准爬虫                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IP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，请求量，</a:t>
            </a:r>
            <a:r>
              <a:rPr lang="en-US" altLang="zh-CN" sz="2800" kern="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useragent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  <a:defRPr/>
            </a:pPr>
            <a:r>
              <a:rPr lang="en-US" altLang="zh-CN" sz="2800" kern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Baidu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。。。，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换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IP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代理      频率限制，白名单查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hostname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云端多</a:t>
            </a:r>
            <a:r>
              <a:rPr lang="en-US" altLang="zh-CN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IP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随机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慢爬                                    验证码弹框</a:t>
            </a:r>
          </a:p>
          <a:p>
            <a:pPr marL="0" indent="0">
              <a:buNone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图像识别                              </a:t>
            </a:r>
            <a:r>
              <a:rPr lang="en-US" altLang="zh-CN" sz="2800" kern="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js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加密库动态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token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，混淆</a:t>
            </a:r>
          </a:p>
          <a:p>
            <a:pPr marL="0" indent="0">
              <a:buNone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内置浏览器引擎爬虫                      。。。</a:t>
            </a:r>
          </a:p>
          <a:p>
            <a:pPr marL="0" indent="0">
              <a:buNone/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                     攻守迭代频率快</a:t>
            </a:r>
          </a:p>
          <a:p>
            <a:pPr lvl="1" eaLnBrk="1" fontAlgn="auto" hangingPunct="1">
              <a:defRPr/>
            </a:pPr>
            <a:endParaRPr lang="en-US" altLang="zh-CN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4666767"/>
            <a:ext cx="2839381" cy="22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33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0836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20837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0767" y="838776"/>
            <a:ext cx="14020800" cy="1767416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黑产薅电商平台羊毛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0" y="1049867"/>
            <a:ext cx="16256000" cy="620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 hangingPunct="1"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  <a:p>
            <a:pPr marL="0" indent="0">
              <a:buNone/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  <a:p>
            <a:pPr marL="0" indent="0">
              <a:buNone/>
              <a:defRPr/>
            </a:pPr>
            <a:r>
              <a:rPr lang="zh-CN" altLang="en-US" sz="2667" kern="0" dirty="0" smtClean="0">
                <a:solidFill>
                  <a:schemeClr val="tx1"/>
                </a:solidFill>
              </a:rPr>
              <a:t>爬</a:t>
            </a:r>
            <a:r>
              <a:rPr lang="zh-CN" altLang="en-US" sz="2667" kern="0" dirty="0">
                <a:solidFill>
                  <a:schemeClr val="tx1"/>
                </a:solidFill>
              </a:rPr>
              <a:t>虫       </a:t>
            </a:r>
            <a:r>
              <a:rPr lang="zh-CN" altLang="en-US" sz="2667" kern="0" dirty="0" smtClean="0">
                <a:solidFill>
                  <a:schemeClr val="tx1"/>
                </a:solidFill>
              </a:rPr>
              <a:t>       </a:t>
            </a:r>
            <a:r>
              <a:rPr lang="en-US" altLang="zh-CN" sz="2667" kern="0" dirty="0" smtClean="0">
                <a:solidFill>
                  <a:schemeClr val="tx1"/>
                </a:solidFill>
              </a:rPr>
              <a:t>QQ</a:t>
            </a:r>
            <a:r>
              <a:rPr lang="zh-CN" altLang="en-US" sz="2667" kern="0" dirty="0">
                <a:solidFill>
                  <a:schemeClr val="tx1"/>
                </a:solidFill>
              </a:rPr>
              <a:t>群传递消息       黑产软件登录      打码平台图像识别     </a:t>
            </a:r>
            <a:r>
              <a:rPr lang="zh-CN" altLang="en-US" sz="2667" kern="0" dirty="0" smtClean="0">
                <a:solidFill>
                  <a:schemeClr val="tx1"/>
                </a:solidFill>
              </a:rPr>
              <a:t>模糊</a:t>
            </a:r>
            <a:r>
              <a:rPr lang="zh-CN" altLang="en-US" sz="2667" kern="0" dirty="0">
                <a:solidFill>
                  <a:schemeClr val="tx1"/>
                </a:solidFill>
              </a:rPr>
              <a:t>地址</a:t>
            </a:r>
          </a:p>
        </p:txBody>
      </p:sp>
      <p:pic>
        <p:nvPicPr>
          <p:cNvPr id="120843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7" y="1576579"/>
            <a:ext cx="902391" cy="106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44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7417"/>
            <a:ext cx="1890184" cy="135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45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1" y="1934633"/>
            <a:ext cx="2114551" cy="104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ight Arrow 33"/>
          <p:cNvSpPr/>
          <p:nvPr/>
        </p:nvSpPr>
        <p:spPr>
          <a:xfrm>
            <a:off x="6792385" y="2402418"/>
            <a:ext cx="645583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kern="0">
              <a:sym typeface="Calibri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9461500" y="2366434"/>
            <a:ext cx="645584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kern="0">
              <a:sym typeface="Calibri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1257300" y="2366434"/>
            <a:ext cx="645584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kern="0">
              <a:sym typeface="Calibri"/>
            </a:endParaRPr>
          </a:p>
        </p:txBody>
      </p:sp>
      <p:pic>
        <p:nvPicPr>
          <p:cNvPr id="120849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1684867"/>
            <a:ext cx="1930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50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1756834"/>
            <a:ext cx="229658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>
            <a:off x="4214285" y="2383367"/>
            <a:ext cx="645583" cy="289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kern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350" y="2658534"/>
            <a:ext cx="739393" cy="8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2884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22885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9714" y="755649"/>
            <a:ext cx="14020800" cy="1767416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黑产薅电商平台羊毛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0" y="1049867"/>
            <a:ext cx="16256000" cy="620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 hangingPunct="1"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  <a:p>
            <a:pPr marL="0" indent="0">
              <a:buNone/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</p:txBody>
      </p:sp>
      <p:pic>
        <p:nvPicPr>
          <p:cNvPr id="122891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66" y="1756834"/>
            <a:ext cx="12573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2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7417"/>
            <a:ext cx="1890184" cy="135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3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1" y="1934633"/>
            <a:ext cx="2114551" cy="104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ight Arrow 33"/>
          <p:cNvSpPr/>
          <p:nvPr/>
        </p:nvSpPr>
        <p:spPr>
          <a:xfrm>
            <a:off x="6792385" y="2402418"/>
            <a:ext cx="645583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kern="0">
              <a:sym typeface="Calibri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9461500" y="2366434"/>
            <a:ext cx="645584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kern="0">
              <a:sym typeface="Calibri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1257300" y="2366434"/>
            <a:ext cx="645584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kern="0">
              <a:sym typeface="Calibri"/>
            </a:endParaRPr>
          </a:p>
        </p:txBody>
      </p:sp>
      <p:sp>
        <p:nvSpPr>
          <p:cNvPr id="122897" name="Content Placeholder 2"/>
          <p:cNvSpPr txBox="1">
            <a:spLocks/>
          </p:cNvSpPr>
          <p:nvPr/>
        </p:nvSpPr>
        <p:spPr bwMode="auto">
          <a:xfrm>
            <a:off x="-133351" y="3581401"/>
            <a:ext cx="12219517" cy="177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82638" indent="-325438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219200" indent="-3048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736725" indent="-365125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193925" indent="-365125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6511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31083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5655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40227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 sz="4267" dirty="0"/>
          </a:p>
          <a:p>
            <a:pPr eaLnBrk="1" hangingPunct="1">
              <a:buFont typeface="Arial" charset="0"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  守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：反</a:t>
            </a:r>
            <a:r>
              <a:rPr lang="zh-CN" altLang="en-US" sz="2400" b="1" dirty="0">
                <a:solidFill>
                  <a:srgbClr val="FF0000"/>
                </a:solidFill>
              </a:rPr>
              <a:t>爬虫       </a:t>
            </a:r>
            <a:r>
              <a:rPr lang="en-US" altLang="zh-CN" sz="2400" b="1" dirty="0">
                <a:solidFill>
                  <a:srgbClr val="FF0000"/>
                </a:solidFill>
              </a:rPr>
              <a:t>NLP</a:t>
            </a:r>
            <a:r>
              <a:rPr lang="zh-CN" altLang="en-US" sz="2400" b="1" dirty="0">
                <a:solidFill>
                  <a:srgbClr val="FF0000"/>
                </a:solidFill>
              </a:rPr>
              <a:t>黑产活动监控     </a:t>
            </a:r>
            <a:r>
              <a:rPr lang="zh-CN" altLang="en-US" sz="2400" b="1" dirty="0">
                <a:solidFill>
                  <a:schemeClr val="tx1"/>
                </a:solidFill>
              </a:rPr>
              <a:t>黑产软件逆向     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adversary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example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       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 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地址聚类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22898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1684867"/>
            <a:ext cx="1930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9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1756834"/>
            <a:ext cx="229658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>
            <a:off x="4214285" y="2383367"/>
            <a:ext cx="645583" cy="289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kern="0">
              <a:sym typeface="Calibri"/>
            </a:endParaRPr>
          </a:p>
        </p:txBody>
      </p:sp>
      <p:pic>
        <p:nvPicPr>
          <p:cNvPr id="122901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41" y="5037976"/>
            <a:ext cx="2728384" cy="872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-311341" y="667712"/>
            <a:ext cx="16256000" cy="620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 hangingPunct="1"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  <a:p>
            <a:pPr marL="0" indent="0">
              <a:buNone/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  <a:p>
            <a:pPr marL="0" indent="0">
              <a:buNone/>
              <a:defRPr/>
            </a:pPr>
            <a:r>
              <a:rPr lang="zh-CN" altLang="en-US" sz="2400" b="1" kern="0" dirty="0" smtClean="0">
                <a:solidFill>
                  <a:srgbClr val="FF0000"/>
                </a:solidFill>
              </a:rPr>
              <a:t>    攻：</a:t>
            </a:r>
            <a:r>
              <a:rPr lang="zh-CN" altLang="en-US" sz="2400" b="1" kern="0" dirty="0" smtClean="0">
                <a:solidFill>
                  <a:schemeClr val="accent1">
                    <a:lumMod val="75000"/>
                  </a:schemeClr>
                </a:solidFill>
              </a:rPr>
              <a:t>爬</a:t>
            </a:r>
            <a:r>
              <a:rPr lang="zh-CN" altLang="en-US" sz="2400" b="1" kern="0" dirty="0">
                <a:solidFill>
                  <a:schemeClr val="accent1">
                    <a:lumMod val="75000"/>
                  </a:schemeClr>
                </a:solidFill>
              </a:rPr>
              <a:t>虫</a:t>
            </a:r>
            <a:r>
              <a:rPr lang="zh-CN" altLang="en-US" sz="2400" b="1" kern="0" dirty="0">
                <a:solidFill>
                  <a:schemeClr val="tx1"/>
                </a:solidFill>
              </a:rPr>
              <a:t>       </a:t>
            </a:r>
            <a:r>
              <a:rPr lang="zh-CN" altLang="en-US" sz="2400" b="1" kern="0" dirty="0" smtClean="0">
                <a:solidFill>
                  <a:schemeClr val="tx1"/>
                </a:solidFill>
              </a:rPr>
              <a:t>   </a:t>
            </a:r>
            <a:r>
              <a:rPr lang="en-US" altLang="zh-CN" sz="2400" b="1" kern="0" dirty="0" smtClean="0">
                <a:solidFill>
                  <a:schemeClr val="tx1"/>
                </a:solidFill>
              </a:rPr>
              <a:t>QQ</a:t>
            </a:r>
            <a:r>
              <a:rPr lang="zh-CN" altLang="en-US" sz="2400" b="1" kern="0" dirty="0">
                <a:solidFill>
                  <a:schemeClr val="tx1"/>
                </a:solidFill>
              </a:rPr>
              <a:t>群传递消息       黑产软件登录      </a:t>
            </a:r>
            <a:r>
              <a:rPr lang="zh-CN" altLang="en-US" sz="2400" b="1" kern="0" dirty="0">
                <a:solidFill>
                  <a:srgbClr val="FF0000"/>
                </a:solidFill>
              </a:rPr>
              <a:t>打码平台图像识别</a:t>
            </a:r>
            <a:r>
              <a:rPr lang="zh-CN" altLang="en-US" sz="2400" b="1" kern="0" dirty="0">
                <a:solidFill>
                  <a:schemeClr val="bg1"/>
                </a:solidFill>
              </a:rPr>
              <a:t>          </a:t>
            </a:r>
            <a:r>
              <a:rPr lang="zh-CN" altLang="en-US" sz="2400" b="1" kern="0" dirty="0" smtClean="0">
                <a:solidFill>
                  <a:schemeClr val="bg1"/>
                </a:solidFill>
              </a:rPr>
              <a:t>  </a:t>
            </a:r>
            <a:r>
              <a:rPr lang="zh-CN" altLang="en-US" sz="2400" b="1" kern="0" dirty="0" smtClean="0">
                <a:solidFill>
                  <a:srgbClr val="FF0000"/>
                </a:solidFill>
              </a:rPr>
              <a:t>模糊</a:t>
            </a:r>
            <a:r>
              <a:rPr lang="zh-CN" altLang="en-US" sz="2400" b="1" kern="0" dirty="0">
                <a:solidFill>
                  <a:srgbClr val="FF0000"/>
                </a:solidFill>
              </a:rPr>
              <a:t>地址</a:t>
            </a:r>
          </a:p>
        </p:txBody>
      </p:sp>
    </p:spTree>
    <p:extLst>
      <p:ext uri="{BB962C8B-B14F-4D97-AF65-F5344CB8AC3E}">
        <p14:creationId xmlns:p14="http://schemas.microsoft.com/office/powerpoint/2010/main" val="1591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4452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04453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0767" y="921903"/>
            <a:ext cx="14020800" cy="1767416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是机器还是人</a:t>
            </a:r>
            <a:endParaRPr lang="zh-CN" altLang="en-US" sz="4349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445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" y="2319866"/>
            <a:ext cx="1947333" cy="194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84" y="2758017"/>
            <a:ext cx="948267" cy="94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8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1" y="2360085"/>
            <a:ext cx="2908300" cy="154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9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1" y="2889251"/>
            <a:ext cx="1090083" cy="59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0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084" y="2493434"/>
            <a:ext cx="1337733" cy="133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63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6500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06501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0767" y="866485"/>
            <a:ext cx="14020800" cy="781275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是机器还是人</a:t>
            </a:r>
            <a:endParaRPr lang="zh-CN" altLang="en-US" sz="4349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48733" y="1862668"/>
            <a:ext cx="11349567" cy="580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 hangingPunct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各种类型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bot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识别</a:t>
            </a:r>
          </a:p>
          <a:p>
            <a:pPr lvl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语音</a:t>
            </a:r>
            <a:r>
              <a:rPr lang="en-US" altLang="zh-CN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bot</a:t>
            </a:r>
            <a:endParaRPr lang="zh-CN" altLang="en-US" sz="2800" kern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文字</a:t>
            </a:r>
            <a:r>
              <a:rPr lang="en-US" altLang="zh-CN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bot</a:t>
            </a:r>
            <a:endParaRPr lang="zh-CN" altLang="en-US" sz="2800" kern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视频</a:t>
            </a:r>
            <a:r>
              <a:rPr lang="en-US" altLang="zh-CN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bot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 fontAlgn="auto" hangingPunct="1"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产品和自研，抓取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bot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特征</a:t>
            </a:r>
          </a:p>
          <a:p>
            <a:pPr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对重要信息的接入</a:t>
            </a:r>
          </a:p>
          <a:p>
            <a:pPr lvl="1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多重要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素验证</a:t>
            </a:r>
            <a:r>
              <a:rPr lang="en-US" altLang="zh-CN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multi-factor authentication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两种以上机制认证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授权</a:t>
            </a:r>
          </a:p>
          <a:p>
            <a:pPr lvl="1"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例如：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PIN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＋指纹</a:t>
            </a:r>
          </a:p>
          <a:p>
            <a:pPr lvl="1" eaLnBrk="1" fontAlgn="auto" hangingPunct="1">
              <a:defRPr/>
            </a:pPr>
            <a:endParaRPr lang="en-US" altLang="zh-CN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650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634" y="1068918"/>
            <a:ext cx="15875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1" y="2923117"/>
            <a:ext cx="948267" cy="94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833" y="4288367"/>
            <a:ext cx="2768600" cy="147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415" y="666752"/>
            <a:ext cx="3605898" cy="33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A92DB9E-DA69-4886-8592-1413A465A873}"/>
              </a:ext>
            </a:extLst>
          </p:cNvPr>
          <p:cNvSpPr txBox="1"/>
          <p:nvPr/>
        </p:nvSpPr>
        <p:spPr>
          <a:xfrm>
            <a:off x="1002723" y="2712027"/>
            <a:ext cx="1019348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6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应用于安全的</a:t>
            </a:r>
            <a:r>
              <a:rPr lang="en-US" altLang="zh-CN" sz="6000" b="1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6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个角度</a:t>
            </a:r>
            <a:endParaRPr lang="zh-CN" altLang="en-US" sz="6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33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2196" y="2927397"/>
            <a:ext cx="5848677" cy="230832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charset="0"/>
                <a:sym typeface="Arial" charset="0"/>
              </a:rPr>
              <a:t>AI</a:t>
            </a:r>
            <a:r>
              <a:rPr lang="zh-CN" altLang="en-US" dirty="0">
                <a:latin typeface="Arial" charset="0"/>
                <a:sym typeface="Arial" charset="0"/>
              </a:rPr>
              <a:t>时代的攻防高级</a:t>
            </a:r>
            <a:r>
              <a:rPr lang="zh-CN" altLang="en-US" dirty="0" smtClean="0">
                <a:latin typeface="Arial" charset="0"/>
                <a:sym typeface="Arial" charset="0"/>
              </a:rPr>
              <a:t>形态</a:t>
            </a:r>
          </a:p>
          <a:p>
            <a:endParaRPr lang="zh-CN" altLang="en-US" dirty="0">
              <a:latin typeface="Arial" charset="0"/>
              <a:sym typeface="Arial" charset="0"/>
            </a:endParaRPr>
          </a:p>
          <a:p>
            <a:r>
              <a:rPr lang="en-US" altLang="zh-CN" sz="2800" b="0" dirty="0" err="1" smtClean="0">
                <a:latin typeface="Microsoft YaHei" charset="0"/>
                <a:ea typeface="Microsoft YaHei" charset="0"/>
                <a:cs typeface="Microsoft YaHei" charset="0"/>
                <a:sym typeface="Arial" charset="0"/>
              </a:rPr>
              <a:t>Jin</a:t>
            </a:r>
            <a:r>
              <a:rPr lang="zh-CN" altLang="en-US" sz="2800" b="0" dirty="0" smtClean="0">
                <a:latin typeface="Microsoft YaHei" charset="0"/>
                <a:ea typeface="Microsoft YaHei" charset="0"/>
                <a:cs typeface="Microsoft YaHei" charset="0"/>
                <a:sym typeface="Arial" charset="0"/>
              </a:rPr>
              <a:t> </a:t>
            </a:r>
            <a:r>
              <a:rPr lang="en-US" altLang="zh-CN" sz="2800" b="0" dirty="0" smtClean="0">
                <a:latin typeface="Microsoft YaHei" charset="0"/>
                <a:ea typeface="Microsoft YaHei" charset="0"/>
                <a:cs typeface="Microsoft YaHei" charset="0"/>
                <a:sym typeface="Arial" charset="0"/>
              </a:rPr>
              <a:t>Yang</a:t>
            </a:r>
            <a:r>
              <a:rPr lang="zh-CN" altLang="en-US" sz="2800" b="0" dirty="0" smtClean="0">
                <a:latin typeface="Microsoft YaHei" charset="0"/>
                <a:ea typeface="Microsoft YaHei" charset="0"/>
                <a:cs typeface="Microsoft YaHei" charset="0"/>
                <a:sym typeface="Arial" charset="0"/>
              </a:rPr>
              <a:t>， </a:t>
            </a:r>
            <a:r>
              <a:rPr lang="en-US" altLang="zh-CN" sz="2800" b="0" dirty="0" smtClean="0">
                <a:latin typeface="Microsoft YaHei" charset="0"/>
                <a:ea typeface="Microsoft YaHei" charset="0"/>
                <a:cs typeface="Microsoft YaHei" charset="0"/>
                <a:sym typeface="Arial" charset="0"/>
              </a:rPr>
              <a:t>Bin</a:t>
            </a:r>
            <a:r>
              <a:rPr lang="zh-CN" altLang="en-US" sz="2800" b="0" dirty="0" smtClean="0">
                <a:latin typeface="Microsoft YaHei" charset="0"/>
                <a:ea typeface="Microsoft YaHei" charset="0"/>
                <a:cs typeface="Microsoft YaHei" charset="0"/>
                <a:sym typeface="Arial" charset="0"/>
              </a:rPr>
              <a:t> </a:t>
            </a:r>
            <a:r>
              <a:rPr lang="en-US" altLang="zh-CN" sz="2800" b="0" dirty="0" smtClean="0">
                <a:latin typeface="Microsoft YaHei" charset="0"/>
                <a:ea typeface="Microsoft YaHei" charset="0"/>
                <a:cs typeface="Microsoft YaHei" charset="0"/>
                <a:sym typeface="Arial" charset="0"/>
              </a:rPr>
              <a:t>Zhao</a:t>
            </a:r>
            <a:endParaRPr lang="zh-CN" altLang="en-US" sz="2800" b="0" dirty="0" smtClean="0">
              <a:latin typeface="Microsoft YaHei" charset="0"/>
              <a:ea typeface="Microsoft YaHei" charset="0"/>
              <a:cs typeface="Microsoft YaHei" charset="0"/>
              <a:sym typeface="Arial" charset="0"/>
            </a:endParaRPr>
          </a:p>
          <a:p>
            <a:r>
              <a:rPr lang="zh-CN" altLang="en-US" sz="2800" b="0" dirty="0" smtClean="0">
                <a:latin typeface="Microsoft YaHei" charset="0"/>
                <a:ea typeface="Microsoft YaHei" charset="0"/>
                <a:cs typeface="Microsoft YaHei" charset="0"/>
                <a:sym typeface="Arial" charset="0"/>
              </a:rPr>
              <a:t>京东硅谷研发中心</a:t>
            </a:r>
            <a:endParaRPr lang="zh-CN" altLang="en-US" sz="2800" b="0" dirty="0">
              <a:latin typeface="Microsoft YaHei" charset="0"/>
              <a:ea typeface="Microsoft YaHei" charset="0"/>
              <a:cs typeface="Microsoft YaHei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0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A92DB9E-DA69-4886-8592-1413A465A873}"/>
              </a:ext>
            </a:extLst>
          </p:cNvPr>
          <p:cNvSpPr txBox="1"/>
          <p:nvPr/>
        </p:nvSpPr>
        <p:spPr>
          <a:xfrm>
            <a:off x="2228019" y="5473515"/>
            <a:ext cx="510546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smtClean="0">
                <a:latin typeface="Microsoft YaHei" charset="0"/>
                <a:ea typeface="Microsoft YaHei" charset="0"/>
                <a:cs typeface="Microsoft YaHei" charset="0"/>
              </a:rPr>
              <a:t>感知层</a:t>
            </a:r>
            <a:endParaRPr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xmlns="" id="{4A92DB9E-DA69-4886-8592-1413A465A873}"/>
              </a:ext>
            </a:extLst>
          </p:cNvPr>
          <p:cNvSpPr txBox="1"/>
          <p:nvPr/>
        </p:nvSpPr>
        <p:spPr>
          <a:xfrm>
            <a:off x="2228017" y="3297414"/>
            <a:ext cx="510546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任务和决策层</a:t>
            </a:r>
            <a:endParaRPr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xmlns="" id="{4A92DB9E-DA69-4886-8592-1413A465A873}"/>
              </a:ext>
            </a:extLst>
          </p:cNvPr>
          <p:cNvSpPr txBox="1"/>
          <p:nvPr/>
        </p:nvSpPr>
        <p:spPr>
          <a:xfrm>
            <a:off x="2228017" y="1048162"/>
            <a:ext cx="510546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执行层</a:t>
            </a:r>
            <a:endParaRPr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xmlns="" id="{4A92DB9E-DA69-4886-8592-1413A465A873}"/>
              </a:ext>
            </a:extLst>
          </p:cNvPr>
          <p:cNvSpPr txBox="1"/>
          <p:nvPr/>
        </p:nvSpPr>
        <p:spPr>
          <a:xfrm rot="5400000">
            <a:off x="6448303" y="3304551"/>
            <a:ext cx="512063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安全结合机器学习难点</a:t>
            </a:r>
            <a:endParaRPr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4435785" y="3820634"/>
            <a:ext cx="766835" cy="16528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4347289" y="1595594"/>
            <a:ext cx="918394" cy="16528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36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8004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28005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206692"/>
            <a:ext cx="7696200" cy="5983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执行层：显著提高安全运维效率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 fontAlgn="auto">
              <a:defRPr/>
            </a:pPr>
            <a: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提升安全工具的规则运维效率</a:t>
            </a:r>
            <a:endParaRPr lang="zh-CN" altLang="en-US" sz="2800" kern="0" dirty="0" err="1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 fontAlgn="auto">
              <a:defRPr/>
            </a:pPr>
            <a:r>
              <a:rPr lang="en-US" sz="2800" kern="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杀毒、WAF、反SPAM、反欺诈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 fontAlgn="auto">
              <a:defRPr/>
            </a:pPr>
            <a:r>
              <a:rPr lang="en-US" sz="2800" kern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依靠</a:t>
            </a:r>
            <a:r>
              <a:rPr lang="en-US" sz="2800" kern="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AI，自动生成规则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 fontAlgn="auto">
              <a:defRPr/>
            </a:pPr>
            <a: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“浅学习”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2" eaLnBrk="1" fontAlgn="auto">
              <a:defRPr/>
            </a:pPr>
            <a:r>
              <a:rPr lang="en-US" sz="2800" kern="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以SVM、Random</a:t>
            </a:r>
            <a: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sz="2800" kern="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Forest等算法为代表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 fontAlgn="auto">
              <a:defRPr/>
            </a:pPr>
            <a: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深度学习的优势，自动提取特征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2" eaLnBrk="1" fontAlgn="auto">
              <a:defRPr/>
            </a:pPr>
            <a: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CNN(卷积神经网络)</a:t>
            </a:r>
            <a:r>
              <a:rPr lang="en-US" sz="2800" kern="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和RNN</a:t>
            </a:r>
            <a: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(循环神经网络)技术 </a:t>
            </a:r>
          </a:p>
          <a:p>
            <a:pPr eaLnBrk="1" fontAlgn="auto" hangingPunct="1"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800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037168"/>
            <a:ext cx="4495801" cy="448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5151" y="596129"/>
            <a:ext cx="14020800" cy="1090084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en-US" altLang="zh-CN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用于执行层</a:t>
            </a:r>
            <a:endParaRPr lang="zh-CN" altLang="en-US" sz="4349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8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2100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2101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90551" y="595360"/>
            <a:ext cx="14020800" cy="1767417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en-US" altLang="zh-CN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应用于任务和决策层</a:t>
            </a:r>
            <a:endParaRPr lang="zh-CN" altLang="en-US" sz="4349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1345238"/>
            <a:ext cx="12086167" cy="580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任务层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和决策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 fontAlgn="auto"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封闭空间的自动对抗</a:t>
            </a:r>
          </a:p>
          <a:p>
            <a:pPr lvl="2" eaLnBrk="1" fontAlgn="auto">
              <a:defRPr/>
            </a:pP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2016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DARPA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CGC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比赛</a:t>
            </a:r>
          </a:p>
          <a:p>
            <a:pPr lvl="1" eaLnBrk="1" fontAlgn="auto">
              <a:defRPr/>
            </a:pP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vs</a:t>
            </a: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2" eaLnBrk="1" fontAlgn="auto">
              <a:defRPr/>
            </a:pPr>
            <a: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Game over, security researchers — DARPA’s AI bug hunters are coming for your jobs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2" eaLnBrk="1" fontAlgn="auto"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自动化阶段</a:t>
            </a:r>
            <a: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endParaRPr 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609585" lvl="1" indent="0">
              <a:buNone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  <a:p>
            <a:pPr marL="609585" lvl="1" indent="0">
              <a:buNone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</p:txBody>
      </p:sp>
      <p:pic>
        <p:nvPicPr>
          <p:cNvPr id="13210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4017433"/>
            <a:ext cx="4893733" cy="280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146304"/>
            <a:ext cx="4893733" cy="32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0052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0053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90551" y="761614"/>
            <a:ext cx="14020800" cy="1767417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en-US" altLang="zh-CN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用于感知层</a:t>
            </a:r>
            <a:endParaRPr lang="zh-CN" altLang="en-US" sz="4349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1801092"/>
            <a:ext cx="7903633" cy="4963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感知层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：收集企业内外部信息进行大数据关联</a:t>
            </a:r>
          </a:p>
          <a:p>
            <a:pPr eaLnBrk="1" fontAlgn="auto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收集监控外部攻击方信息</a:t>
            </a:r>
          </a:p>
          <a:p>
            <a:pPr lvl="1" eaLnBrk="1" fontAlgn="auto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结合威胁情报</a:t>
            </a:r>
          </a:p>
          <a:p>
            <a:pPr lvl="1" eaLnBrk="1" fontAlgn="auto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结合内部数据</a:t>
            </a:r>
          </a:p>
          <a:p>
            <a:pPr lvl="1" eaLnBrk="1" fontAlgn="auto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渗透业务知识</a:t>
            </a:r>
          </a:p>
          <a:p>
            <a:pPr lvl="1" eaLnBrk="1" fontAlgn="auto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判定异常情况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59541"/>
            <a:ext cx="4495800" cy="339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55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5956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25957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5151" y="790092"/>
            <a:ext cx="14020800" cy="1090084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安全结合机器学习难点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0" y="1049867"/>
            <a:ext cx="16256000" cy="620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 hangingPunct="1"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  <a:p>
            <a:pPr marL="0" indent="0">
              <a:buNone/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</p:txBody>
      </p:sp>
      <p:sp>
        <p:nvSpPr>
          <p:cNvPr id="125961" name="Content Placeholder 2"/>
          <p:cNvSpPr txBox="1">
            <a:spLocks/>
          </p:cNvSpPr>
          <p:nvPr/>
        </p:nvSpPr>
        <p:spPr bwMode="auto">
          <a:xfrm>
            <a:off x="12700" y="1697180"/>
            <a:ext cx="12073467" cy="638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/>
          <a:lstStyle>
            <a:lvl1pPr marL="342900" indent="-3429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82638" indent="-325438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219200" indent="-3048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736725" indent="-365125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193925" indent="-365125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6511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31083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5655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40227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lvl="1" eaLnBrk="1"/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样本</a:t>
            </a:r>
            <a:r>
              <a:rPr lang="zh-CN" altLang="en-US" sz="2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标注成本较高</a:t>
            </a:r>
          </a:p>
          <a:p>
            <a:pPr lvl="1" eaLnBrk="1"/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传统</a:t>
            </a:r>
            <a:r>
              <a:rPr lang="zh-CN" altLang="en-US" sz="2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思维认为简单的特征工程，甚至直接的正则匹配更</a:t>
            </a:r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有效</a:t>
            </a:r>
            <a:endParaRPr lang="zh-CN" altLang="en-US" sz="2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/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传统</a:t>
            </a:r>
            <a:r>
              <a:rPr lang="zh-CN" altLang="en-US" sz="2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安全人员并不了解机器学习</a:t>
            </a:r>
            <a:endParaRPr lang="en-US" altLang="en-US" sz="2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5962" name="AutoShape 3" descr="mu =(\mu _{1},\mu _{2},\mu _{3},\dots ,\mu _{p})^{T}"/>
          <p:cNvSpPr>
            <a:spLocks noChangeAspect="1" noChangeArrowheads="1"/>
          </p:cNvSpPr>
          <p:nvPr/>
        </p:nvSpPr>
        <p:spPr bwMode="auto">
          <a:xfrm>
            <a:off x="203200" y="203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25963" name="AutoShape 4" descr="Sigma "/>
          <p:cNvSpPr>
            <a:spLocks noChangeAspect="1" noChangeArrowheads="1"/>
          </p:cNvSpPr>
          <p:nvPr/>
        </p:nvSpPr>
        <p:spPr bwMode="auto">
          <a:xfrm>
            <a:off x="203200" y="203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25964" name="AutoShape 5" descr="=(x_{1},x_{2},x_{3},\dots ,x_{p})^{T}"/>
          <p:cNvSpPr>
            <a:spLocks noChangeAspect="1" noChangeArrowheads="1"/>
          </p:cNvSpPr>
          <p:nvPr/>
        </p:nvSpPr>
        <p:spPr bwMode="auto">
          <a:xfrm>
            <a:off x="203200" y="203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25965" name="AutoShape 6" descr="_{M}(x)={\sqrt  {(x-\mu )^{T}\Sigma ^{{-1}}(x-\mu )}}"/>
          <p:cNvSpPr>
            <a:spLocks noChangeAspect="1" noChangeArrowheads="1"/>
          </p:cNvSpPr>
          <p:nvPr/>
        </p:nvSpPr>
        <p:spPr bwMode="auto">
          <a:xfrm>
            <a:off x="203200" y="203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25966" name="AutoShape 8" descr="mu =(\mu _{1},\mu _{2},\mu _{3},\dots ,\mu _{p})^{T}"/>
          <p:cNvSpPr>
            <a:spLocks noChangeAspect="1" noChangeArrowheads="1"/>
          </p:cNvSpPr>
          <p:nvPr/>
        </p:nvSpPr>
        <p:spPr bwMode="auto">
          <a:xfrm>
            <a:off x="0" y="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25967" name="AutoShape 10" descr="mu =(\mu _{1},\mu _{2},\mu _{3},\dots ,\mu _{p})^{T}"/>
          <p:cNvSpPr>
            <a:spLocks noChangeAspect="1" noChangeArrowheads="1"/>
          </p:cNvSpPr>
          <p:nvPr/>
        </p:nvSpPr>
        <p:spPr bwMode="auto">
          <a:xfrm>
            <a:off x="203200" y="340784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14588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A92DB9E-DA69-4886-8592-1413A465A873}"/>
              </a:ext>
            </a:extLst>
          </p:cNvPr>
          <p:cNvSpPr txBox="1"/>
          <p:nvPr/>
        </p:nvSpPr>
        <p:spPr>
          <a:xfrm>
            <a:off x="1002723" y="2712027"/>
            <a:ext cx="1019348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6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安全在京东</a:t>
            </a:r>
            <a:endParaRPr lang="zh-CN" altLang="en-US" sz="6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975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5172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0767" y="589395"/>
            <a:ext cx="14020800" cy="1767416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电商平台安全</a:t>
            </a:r>
          </a:p>
        </p:txBody>
      </p:sp>
      <p:pic>
        <p:nvPicPr>
          <p:cNvPr id="135176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27" y="1216060"/>
            <a:ext cx="9882524" cy="551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3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9268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9269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86823" y="679256"/>
            <a:ext cx="14020800" cy="1090084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en-US" altLang="zh-CN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安全在京东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0" y="1049867"/>
            <a:ext cx="16256000" cy="620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 hangingPunct="1"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  <a:p>
            <a:pPr marL="0" indent="0">
              <a:buNone/>
              <a:defRPr/>
            </a:pPr>
            <a:endParaRPr lang="zh-CN" altLang="en-US" sz="4267" kern="0" dirty="0"/>
          </a:p>
          <a:p>
            <a:pPr eaLnBrk="1" fontAlgn="auto" hangingPunct="1">
              <a:defRPr/>
            </a:pPr>
            <a:endParaRPr lang="zh-CN" altLang="en-US" sz="4267" kern="0" dirty="0"/>
          </a:p>
        </p:txBody>
      </p:sp>
      <p:sp>
        <p:nvSpPr>
          <p:cNvPr id="139273" name="Content Placeholder 2"/>
          <p:cNvSpPr txBox="1">
            <a:spLocks/>
          </p:cNvSpPr>
          <p:nvPr/>
        </p:nvSpPr>
        <p:spPr bwMode="auto">
          <a:xfrm>
            <a:off x="-2118" y="1473200"/>
            <a:ext cx="12073467" cy="638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/>
          <a:lstStyle>
            <a:lvl1pPr marL="342900" indent="-3429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82638" indent="-325438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219200" indent="-3048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736725" indent="-365125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193925" indent="-365125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6511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31083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5655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4022725" indent="-365125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lvl="1" eaLnBrk="1"/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利用</a:t>
            </a:r>
            <a:r>
              <a:rPr lang="en-US" altLang="zh-CN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破解灰色产业链，挖掘异常行为</a:t>
            </a:r>
          </a:p>
          <a:p>
            <a:pPr lvl="1" eaLnBrk="1"/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恶意软件和欺诈性购买识别</a:t>
            </a:r>
          </a:p>
          <a:p>
            <a:pPr lvl="1" eaLnBrk="1"/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阻挡黑产羊毛党掠夺促销品</a:t>
            </a:r>
          </a:p>
          <a:p>
            <a:pPr lvl="1" eaLnBrk="1"/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行为性攻击识别： </a:t>
            </a:r>
          </a:p>
          <a:p>
            <a:pPr lvl="2" eaLnBrk="1"/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Wingdings" charset="2"/>
              </a:rPr>
              <a:t>爬虫，撞库，刷单，薅羊毛</a:t>
            </a:r>
            <a:endParaRPr lang="zh-CN" altLang="en-US" sz="28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eaLnBrk="1"/>
            <a:r>
              <a:rPr lang="zh-CN" altLang="en-US" sz="2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防止对公司整体经营情况的窥探和利用</a:t>
            </a:r>
          </a:p>
          <a:p>
            <a:pPr lvl="1" eaLnBrk="1"/>
            <a:endParaRPr lang="en-US" altLang="en-US" sz="2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9274" name="AutoShape 3" descr="mu =(\mu _{1},\mu _{2},\mu _{3},\dots ,\mu _{p})^{T}"/>
          <p:cNvSpPr>
            <a:spLocks noChangeAspect="1" noChangeArrowheads="1"/>
          </p:cNvSpPr>
          <p:nvPr/>
        </p:nvSpPr>
        <p:spPr bwMode="auto">
          <a:xfrm>
            <a:off x="203200" y="203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39275" name="AutoShape 4" descr="Sigma "/>
          <p:cNvSpPr>
            <a:spLocks noChangeAspect="1" noChangeArrowheads="1"/>
          </p:cNvSpPr>
          <p:nvPr/>
        </p:nvSpPr>
        <p:spPr bwMode="auto">
          <a:xfrm>
            <a:off x="203200" y="203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39276" name="AutoShape 5" descr="=(x_{1},x_{2},x_{3},\dots ,x_{p})^{T}"/>
          <p:cNvSpPr>
            <a:spLocks noChangeAspect="1" noChangeArrowheads="1"/>
          </p:cNvSpPr>
          <p:nvPr/>
        </p:nvSpPr>
        <p:spPr bwMode="auto">
          <a:xfrm>
            <a:off x="203200" y="203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39277" name="AutoShape 6" descr="_{M}(x)={\sqrt  {(x-\mu )^{T}\Sigma ^{{-1}}(x-\mu )}}"/>
          <p:cNvSpPr>
            <a:spLocks noChangeAspect="1" noChangeArrowheads="1"/>
          </p:cNvSpPr>
          <p:nvPr/>
        </p:nvSpPr>
        <p:spPr bwMode="auto">
          <a:xfrm>
            <a:off x="203200" y="2032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39278" name="AutoShape 8" descr="mu =(\mu _{1},\mu _{2},\mu _{3},\dots ,\mu _{p})^{T}"/>
          <p:cNvSpPr>
            <a:spLocks noChangeAspect="1" noChangeArrowheads="1"/>
          </p:cNvSpPr>
          <p:nvPr/>
        </p:nvSpPr>
        <p:spPr bwMode="auto">
          <a:xfrm>
            <a:off x="0" y="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sp>
        <p:nvSpPr>
          <p:cNvPr id="139279" name="AutoShape 10" descr="mu =(\mu _{1},\mu _{2},\mu _{3},\dots ,\mu _{p})^{T}"/>
          <p:cNvSpPr>
            <a:spLocks noChangeAspect="1" noChangeArrowheads="1"/>
          </p:cNvSpPr>
          <p:nvPr/>
        </p:nvSpPr>
        <p:spPr bwMode="auto">
          <a:xfrm>
            <a:off x="203200" y="340784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2400"/>
          </a:p>
        </p:txBody>
      </p:sp>
      <p:pic>
        <p:nvPicPr>
          <p:cNvPr id="139280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679" y="747184"/>
            <a:ext cx="4814188" cy="559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1655" y="1110972"/>
            <a:ext cx="3840480" cy="131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自然语言理解（</a:t>
            </a:r>
            <a:r>
              <a:rPr lang="en-US" altLang="zh-CN" dirty="0" smtClean="0"/>
              <a:t>NLP</a:t>
            </a:r>
            <a:r>
              <a:rPr lang="zh-CN" altLang="en-US" dirty="0" smtClean="0"/>
              <a:t>）／距离聚类／密度聚类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85176" y="3017520"/>
            <a:ext cx="3840480" cy="131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黑产监控／信息采集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3017520"/>
            <a:ext cx="4066032" cy="131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提前预警／实时拦截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2"/>
          </p:cNvCxnSpPr>
          <p:nvPr/>
        </p:nvCxnSpPr>
        <p:spPr>
          <a:xfrm flipH="1" flipV="1">
            <a:off x="6021895" y="2427708"/>
            <a:ext cx="3783521" cy="58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 flipH="1">
            <a:off x="2490216" y="2427708"/>
            <a:ext cx="3531679" cy="58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23" idx="0"/>
          </p:cNvCxnSpPr>
          <p:nvPr/>
        </p:nvCxnSpPr>
        <p:spPr>
          <a:xfrm>
            <a:off x="2156650" y="3975703"/>
            <a:ext cx="3978021" cy="98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786823" y="679256"/>
            <a:ext cx="14020800" cy="1090084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薅羊毛</a:t>
            </a:r>
            <a:endParaRPr lang="zh-CN" altLang="en-US" sz="4349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01655" y="4957159"/>
            <a:ext cx="4066032" cy="131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效果反馈／样本标注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3" idx="0"/>
            <a:endCxn id="5" idx="2"/>
          </p:cNvCxnSpPr>
          <p:nvPr/>
        </p:nvCxnSpPr>
        <p:spPr>
          <a:xfrm flipV="1">
            <a:off x="6134671" y="4334256"/>
            <a:ext cx="3670745" cy="622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6061651" y="2427708"/>
            <a:ext cx="112776" cy="2529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4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9924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的对抗与反制</a:t>
            </a:r>
            <a:endParaRPr 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0" y="1787778"/>
            <a:ext cx="4152900" cy="1612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0767" y="1573551"/>
            <a:ext cx="11561233" cy="580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  </a:t>
            </a:r>
            <a:endParaRPr lang="en-US" altLang="zh-CN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0766" y="1560261"/>
            <a:ext cx="11561233" cy="580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8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  攻                                              </a:t>
            </a:r>
          </a:p>
          <a:p>
            <a:pPr lvl="1" eaLnBrk="1" fontAlgn="auto" hangingPunct="1">
              <a:defRPr/>
            </a:pPr>
            <a:endParaRPr lang="en-US" altLang="zh-CN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2152394"/>
            <a:ext cx="11561233" cy="580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模型提取：</a:t>
            </a:r>
          </a:p>
          <a:p>
            <a:pPr marL="0" indent="0">
              <a:buNone/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敌方使用尽可能少的查询去学习近似模型</a:t>
            </a:r>
          </a:p>
          <a:p>
            <a:pPr marL="0" indent="0">
              <a:buNone/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对模型下毒 </a:t>
            </a:r>
            <a:r>
              <a:rPr lang="en-US" altLang="zh-CN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Poisoning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交互去干扰修改机器学习模型</a:t>
            </a: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  <a:defRPr/>
            </a:pPr>
            <a:endParaRPr lang="zh-CN" altLang="en-US" sz="2800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使用对抗样本</a:t>
            </a:r>
            <a:r>
              <a:rPr lang="en-US" altLang="zh-CN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Adversarial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example</a:t>
            </a: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pPr marL="0" indent="0">
              <a:buNone/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修改输入去击垮机器学习</a:t>
            </a:r>
          </a:p>
          <a:p>
            <a:pPr marL="0" indent="0">
              <a:buNone/>
              <a:defRPr/>
            </a:pPr>
            <a:endParaRPr lang="zh-CN" altLang="en-US" sz="2800" kern="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5063555"/>
            <a:ext cx="3848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4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287338"/>
            <a:ext cx="11525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Shape 138"/>
          <p:cNvSpPr>
            <a:spLocks noChangeArrowheads="1"/>
          </p:cNvSpPr>
          <p:nvPr/>
        </p:nvSpPr>
        <p:spPr bwMode="auto">
          <a:xfrm>
            <a:off x="5772150" y="2687638"/>
            <a:ext cx="26797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320" tIns="31320" rIns="31320" bIns="3132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80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7" name="Shape 138"/>
          <p:cNvSpPr>
            <a:spLocks noChangeArrowheads="1"/>
          </p:cNvSpPr>
          <p:nvPr/>
        </p:nvSpPr>
        <p:spPr bwMode="auto">
          <a:xfrm>
            <a:off x="5772150" y="3954463"/>
            <a:ext cx="213995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320" tIns="31320" rIns="31320" bIns="3132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80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5900" y="998538"/>
            <a:ext cx="7696200" cy="396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defRPr/>
            </a:pP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 err="1">
                <a:solidFill>
                  <a:schemeClr val="tx1"/>
                </a:solidFill>
              </a:rPr>
              <a:t>Jin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Yang</a:t>
            </a:r>
            <a:endParaRPr lang="zh-CN" altLang="en-US" kern="0" dirty="0">
              <a:solidFill>
                <a:schemeClr val="tx1"/>
              </a:solidFill>
            </a:endParaRPr>
          </a:p>
          <a:p>
            <a:pPr>
              <a:defRPr/>
            </a:pPr>
            <a:endParaRPr lang="zh-CN" altLang="en-US" kern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kern="0" dirty="0">
                <a:solidFill>
                  <a:schemeClr val="tx1"/>
                </a:solidFill>
              </a:rPr>
              <a:t>2013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Carnegie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Mellon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University</a:t>
            </a:r>
            <a:endParaRPr lang="zh-CN" altLang="en-US" kern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kern="0" dirty="0">
                <a:solidFill>
                  <a:schemeClr val="tx1"/>
                </a:solidFill>
              </a:rPr>
              <a:t>2014-2016</a:t>
            </a:r>
            <a:r>
              <a:rPr lang="zh-CN" altLang="en-US" kern="0" dirty="0">
                <a:solidFill>
                  <a:schemeClr val="tx1"/>
                </a:solidFill>
              </a:rPr>
              <a:t>                   </a:t>
            </a:r>
          </a:p>
          <a:p>
            <a:pPr>
              <a:defRPr/>
            </a:pPr>
            <a:r>
              <a:rPr lang="en-US" altLang="zh-CN" kern="0" dirty="0">
                <a:solidFill>
                  <a:schemeClr val="tx1"/>
                </a:solidFill>
              </a:rPr>
              <a:t>2016-2017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</a:t>
            </a:r>
          </a:p>
          <a:p>
            <a:pPr eaLnBrk="1" fontAlgn="auto" hangingPunct="1">
              <a:defRPr/>
            </a:pPr>
            <a:r>
              <a:rPr lang="en-US" altLang="zh-CN" kern="0" dirty="0" smtClean="0">
                <a:solidFill>
                  <a:schemeClr val="tx1"/>
                </a:solidFill>
              </a:rPr>
              <a:t>2017.6                          </a:t>
            </a:r>
            <a:endParaRPr lang="en-US" kern="0" dirty="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5" y="2216727"/>
            <a:ext cx="1466273" cy="222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09" y="2703222"/>
            <a:ext cx="1457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58" y="3289010"/>
            <a:ext cx="14843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3839369"/>
            <a:ext cx="14732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582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4" y="1413163"/>
            <a:ext cx="11687078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hape 137"/>
          <p:cNvSpPr>
            <a:spLocks noChangeArrowheads="1"/>
          </p:cNvSpPr>
          <p:nvPr/>
        </p:nvSpPr>
        <p:spPr bwMode="auto">
          <a:xfrm>
            <a:off x="0" y="2372632"/>
            <a:ext cx="12344400" cy="10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/>
            <a:r>
              <a:rPr lang="en-US" altLang="en-US" sz="3200" b="1" dirty="0">
                <a:solidFill>
                  <a:schemeClr val="accent1"/>
                </a:solidFill>
                <a:latin typeface="Arial" charset="0"/>
                <a:sym typeface="Arial" charset="0"/>
              </a:rPr>
              <a:t>Let’s embrace </a:t>
            </a:r>
            <a:r>
              <a:rPr lang="en-US" altLang="en-US" sz="3200" b="1" dirty="0" smtClean="0">
                <a:solidFill>
                  <a:schemeClr val="accent1"/>
                </a:solidFill>
                <a:latin typeface="Arial" charset="0"/>
                <a:sym typeface="Arial" charset="0"/>
              </a:rPr>
              <a:t>artificial intelligence</a:t>
            </a:r>
            <a:r>
              <a:rPr lang="zh-CN" altLang="en-US" sz="3200" b="1" dirty="0" smtClean="0">
                <a:solidFill>
                  <a:schemeClr val="accent1"/>
                </a:solidFill>
                <a:latin typeface="Arial" charset="0"/>
                <a:sym typeface="Arial" charset="0"/>
              </a:rPr>
              <a:t> </a:t>
            </a:r>
            <a:r>
              <a:rPr lang="en-US" altLang="zh-CN" sz="3200" b="1" dirty="0" smtClean="0">
                <a:solidFill>
                  <a:schemeClr val="accent1"/>
                </a:solidFill>
                <a:latin typeface="Arial" charset="0"/>
                <a:sym typeface="Arial" charset="0"/>
              </a:rPr>
              <a:t>security</a:t>
            </a:r>
            <a:r>
              <a:rPr lang="zh-CN" altLang="en-US" sz="3200" b="1" dirty="0" smtClean="0">
                <a:solidFill>
                  <a:schemeClr val="accent1"/>
                </a:solidFill>
                <a:latin typeface="Arial" charset="0"/>
                <a:sym typeface="Arial" charset="0"/>
              </a:rPr>
              <a:t> </a:t>
            </a:r>
            <a:r>
              <a:rPr lang="en-US" altLang="zh-CN" sz="3200" b="1" dirty="0" smtClean="0">
                <a:solidFill>
                  <a:schemeClr val="accent1"/>
                </a:solidFill>
                <a:latin typeface="Arial" charset="0"/>
                <a:sym typeface="Arial" charset="0"/>
              </a:rPr>
              <a:t>now</a:t>
            </a:r>
            <a:r>
              <a:rPr lang="en-US" altLang="zh-CN" sz="3200" b="1" dirty="0">
                <a:solidFill>
                  <a:schemeClr val="accent1"/>
                </a:solidFill>
                <a:latin typeface="Arial" charset="0"/>
                <a:sym typeface="Arial" charset="0"/>
              </a:rPr>
              <a:t>.</a:t>
            </a:r>
            <a:endParaRPr lang="zh-CN" altLang="en-US" sz="3200" b="1" dirty="0">
              <a:solidFill>
                <a:schemeClr val="accent1"/>
              </a:solidFill>
              <a:latin typeface="Arial" charset="0"/>
              <a:sym typeface="Arial" charset="0"/>
            </a:endParaRPr>
          </a:p>
          <a:p>
            <a:pPr algn="ctr" eaLnBrk="1"/>
            <a:endParaRPr lang="en-US" altLang="en-US" sz="3200" b="1" dirty="0">
              <a:solidFill>
                <a:srgbClr val="E62D3A"/>
              </a:solidFill>
              <a:latin typeface="Arial" charset="0"/>
              <a:sym typeface="Arial" charset="0"/>
            </a:endParaRPr>
          </a:p>
        </p:txBody>
      </p:sp>
      <p:pic>
        <p:nvPicPr>
          <p:cNvPr id="143363" name="pasted-image.tiff" descr="pasted-imag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285" y="6038852"/>
            <a:ext cx="1223433" cy="17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3756454" y="2970213"/>
            <a:ext cx="5202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 YOU!</a:t>
            </a:r>
            <a:endParaRPr kumimoji="1" lang="zh-CN" altLang="en-US" sz="5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6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7"/>
          <p:cNvSpPr>
            <a:spLocks noChangeArrowheads="1"/>
          </p:cNvSpPr>
          <p:nvPr/>
        </p:nvSpPr>
        <p:spPr bwMode="auto">
          <a:xfrm>
            <a:off x="0" y="1825958"/>
            <a:ext cx="12192000" cy="533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/>
            <a:r>
              <a:rPr lang="en-US" altLang="zh-CN" sz="4267" b="1" dirty="0">
                <a:solidFill>
                  <a:schemeClr val="accent1"/>
                </a:solidFill>
                <a:latin typeface="Arial" charset="0"/>
                <a:sym typeface="Arial" charset="0"/>
              </a:rPr>
              <a:t>AI</a:t>
            </a:r>
            <a:r>
              <a:rPr lang="zh-CN" altLang="en-US" sz="4267" b="1" dirty="0">
                <a:solidFill>
                  <a:schemeClr val="accent1"/>
                </a:solidFill>
                <a:latin typeface="Arial" charset="0"/>
                <a:sym typeface="Arial" charset="0"/>
              </a:rPr>
              <a:t>时代的京东</a:t>
            </a:r>
          </a:p>
          <a:p>
            <a:pPr algn="ctr" eaLnBrk="1"/>
            <a:r>
              <a:rPr lang="en-US" altLang="zh-CN" sz="4267" b="1" dirty="0">
                <a:solidFill>
                  <a:schemeClr val="accent1"/>
                </a:solidFill>
                <a:latin typeface="Arial" charset="0"/>
                <a:sym typeface="Arial" charset="0"/>
              </a:rPr>
              <a:t>AI</a:t>
            </a:r>
            <a:r>
              <a:rPr lang="zh-CN" altLang="en-US" sz="4267" b="1" dirty="0">
                <a:solidFill>
                  <a:schemeClr val="accent1"/>
                </a:solidFill>
                <a:latin typeface="Arial" charset="0"/>
                <a:sym typeface="Arial" charset="0"/>
              </a:rPr>
              <a:t>攻防形态</a:t>
            </a:r>
          </a:p>
          <a:p>
            <a:pPr algn="ctr" eaLnBrk="1"/>
            <a:r>
              <a:rPr lang="en-US" altLang="zh-CN" sz="4267" b="1" dirty="0">
                <a:solidFill>
                  <a:schemeClr val="accent1"/>
                </a:solidFill>
                <a:latin typeface="Arial" charset="0"/>
                <a:sym typeface="Arial" charset="0"/>
              </a:rPr>
              <a:t>AI</a:t>
            </a:r>
            <a:r>
              <a:rPr lang="zh-CN" altLang="en-US" sz="4267" b="1" dirty="0" smtClean="0">
                <a:solidFill>
                  <a:schemeClr val="accent1"/>
                </a:solidFill>
                <a:latin typeface="Arial" charset="0"/>
                <a:sym typeface="Arial" charset="0"/>
              </a:rPr>
              <a:t>应用于安全的</a:t>
            </a:r>
            <a:r>
              <a:rPr lang="en-US" altLang="zh-CN" sz="4267" b="1" dirty="0">
                <a:solidFill>
                  <a:schemeClr val="accent1"/>
                </a:solidFill>
                <a:latin typeface="Arial" charset="0"/>
                <a:sym typeface="Arial" charset="0"/>
              </a:rPr>
              <a:t>3</a:t>
            </a:r>
            <a:r>
              <a:rPr lang="zh-CN" altLang="en-US" sz="4267" b="1" dirty="0" smtClean="0">
                <a:solidFill>
                  <a:schemeClr val="accent1"/>
                </a:solidFill>
                <a:latin typeface="Arial" charset="0"/>
                <a:sym typeface="Arial" charset="0"/>
              </a:rPr>
              <a:t>个角度</a:t>
            </a:r>
            <a:endParaRPr lang="zh-CN" altLang="en-US" sz="4267" b="1" dirty="0">
              <a:solidFill>
                <a:schemeClr val="accent1"/>
              </a:solidFill>
              <a:latin typeface="Arial" charset="0"/>
              <a:sym typeface="Arial" charset="0"/>
            </a:endParaRPr>
          </a:p>
          <a:p>
            <a:pPr algn="ctr" eaLnBrk="1"/>
            <a:r>
              <a:rPr lang="en-US" altLang="zh-CN" sz="4267" b="1" dirty="0">
                <a:solidFill>
                  <a:schemeClr val="accent1"/>
                </a:solidFill>
                <a:latin typeface="Arial" charset="0"/>
                <a:sym typeface="Arial" charset="0"/>
              </a:rPr>
              <a:t>AI</a:t>
            </a:r>
            <a:r>
              <a:rPr lang="zh-CN" altLang="en-US" sz="4267" b="1" dirty="0">
                <a:solidFill>
                  <a:schemeClr val="accent1"/>
                </a:solidFill>
                <a:latin typeface="Arial" charset="0"/>
                <a:sym typeface="Arial" charset="0"/>
              </a:rPr>
              <a:t>安全在京东</a:t>
            </a:r>
          </a:p>
          <a:p>
            <a:pPr algn="ctr" eaLnBrk="1"/>
            <a:endParaRPr lang="zh-CN" altLang="en-US" sz="4267" b="1" dirty="0">
              <a:solidFill>
                <a:srgbClr val="E62D3A"/>
              </a:solidFill>
              <a:latin typeface="Arial" charset="0"/>
              <a:sym typeface="Arial" charset="0"/>
            </a:endParaRPr>
          </a:p>
          <a:p>
            <a:pPr algn="ctr" eaLnBrk="1"/>
            <a:endParaRPr lang="zh-CN" altLang="en-US" sz="4267" b="1" dirty="0">
              <a:solidFill>
                <a:srgbClr val="E62D3A"/>
              </a:solidFill>
              <a:latin typeface="Arial" charset="0"/>
              <a:sym typeface="Arial" charset="0"/>
            </a:endParaRPr>
          </a:p>
          <a:p>
            <a:pPr algn="ctr" eaLnBrk="1"/>
            <a:endParaRPr lang="zh-CN" altLang="en-US" sz="4267" b="1" dirty="0">
              <a:solidFill>
                <a:srgbClr val="E62D3A"/>
              </a:solidFill>
              <a:latin typeface="Arial" charset="0"/>
              <a:sym typeface="Arial" charset="0"/>
            </a:endParaRPr>
          </a:p>
          <a:p>
            <a:pPr algn="ctr" eaLnBrk="1"/>
            <a:endParaRPr lang="en-US" altLang="en-US" sz="4267" b="1" dirty="0">
              <a:solidFill>
                <a:srgbClr val="E62D3A"/>
              </a:solidFill>
              <a:latin typeface="Arial" charset="0"/>
              <a:sym typeface="Arial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E41F877C-6F54-4F8A-998B-B120B4D9B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020"/>
            <a:ext cx="10515600" cy="1325563"/>
          </a:xfrm>
        </p:spPr>
        <p:txBody>
          <a:bodyPr/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主要内容</a:t>
            </a:r>
          </a:p>
        </p:txBody>
      </p:sp>
    </p:spTree>
    <p:extLst>
      <p:ext uri="{BB962C8B-B14F-4D97-AF65-F5344CB8AC3E}">
        <p14:creationId xmlns:p14="http://schemas.microsoft.com/office/powerpoint/2010/main" val="208622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A92DB9E-DA69-4886-8592-1413A465A873}"/>
              </a:ext>
            </a:extLst>
          </p:cNvPr>
          <p:cNvSpPr txBox="1"/>
          <p:nvPr/>
        </p:nvSpPr>
        <p:spPr>
          <a:xfrm>
            <a:off x="1002723" y="2712027"/>
            <a:ext cx="1019348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6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时代的京东</a:t>
            </a:r>
            <a:endParaRPr lang="zh-CN" altLang="en-US" sz="6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04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3188" name="page2Icon2.png" descr="page2Ic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7" y="3278718"/>
            <a:ext cx="937684" cy="54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3189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93190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840" name="箭头"/>
          <p:cNvSpPr/>
          <p:nvPr/>
        </p:nvSpPr>
        <p:spPr>
          <a:xfrm>
            <a:off x="5446184" y="4089400"/>
            <a:ext cx="414867" cy="349251"/>
          </a:xfrm>
          <a:prstGeom prst="rightArrow">
            <a:avLst>
              <a:gd name="adj1" fmla="val 53139"/>
              <a:gd name="adj2" fmla="val 79805"/>
            </a:avLst>
          </a:prstGeom>
          <a:solidFill>
            <a:srgbClr val="E62D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>
              <a:defRPr/>
            </a:pPr>
            <a:endParaRPr sz="2400" kern="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90551" y="817032"/>
            <a:ext cx="14020800" cy="1767417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400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京东在人工智能创新领域的探索和布局 </a:t>
            </a:r>
          </a:p>
        </p:txBody>
      </p:sp>
      <p:pic>
        <p:nvPicPr>
          <p:cNvPr id="93193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1" y="3860800"/>
            <a:ext cx="1875367" cy="1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4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6552"/>
            <a:ext cx="12198351" cy="519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0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5236" name="Shape 138"/>
          <p:cNvSpPr>
            <a:spLocks noChangeArrowheads="1"/>
          </p:cNvSpPr>
          <p:nvPr/>
        </p:nvSpPr>
        <p:spPr bwMode="auto">
          <a:xfrm>
            <a:off x="3200400" y="3180900"/>
            <a:ext cx="6070600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95237" name="Shape 138"/>
          <p:cNvSpPr>
            <a:spLocks noChangeArrowheads="1"/>
          </p:cNvSpPr>
          <p:nvPr/>
        </p:nvSpPr>
        <p:spPr bwMode="auto">
          <a:xfrm>
            <a:off x="3704167" y="4871059"/>
            <a:ext cx="4849284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7311" y="647973"/>
            <a:ext cx="14020800" cy="1767417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京东在人工智能的新技术和产品</a:t>
            </a:r>
          </a:p>
        </p:txBody>
      </p:sp>
      <p:pic>
        <p:nvPicPr>
          <p:cNvPr id="95239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1" y="4019551"/>
            <a:ext cx="2971800" cy="191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0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367" y="1407585"/>
            <a:ext cx="2916767" cy="212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1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767" y="3939117"/>
            <a:ext cx="3079751" cy="176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2" name="图片 20" descr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255184"/>
            <a:ext cx="2093384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5243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717" y="3977218"/>
            <a:ext cx="3037416" cy="200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4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984" y="1413934"/>
            <a:ext cx="3166533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06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4080" y="955577"/>
            <a:ext cx="14020800" cy="1767417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en-US" altLang="zh-CN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AI</a:t>
            </a: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在安全产生价值</a:t>
            </a: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需要的</a:t>
            </a: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两</a:t>
            </a:r>
            <a:r>
              <a:rPr lang="zh-CN" altLang="en-US" sz="4349" kern="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个条件</a:t>
            </a:r>
            <a:endParaRPr lang="zh-CN" altLang="en-US" sz="4349" kern="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6643"/>
            <a:ext cx="12192000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9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3" descr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383118"/>
            <a:ext cx="1536700" cy="2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9332" name="Shape 138"/>
          <p:cNvSpPr>
            <a:spLocks noChangeArrowheads="1"/>
          </p:cNvSpPr>
          <p:nvPr/>
        </p:nvSpPr>
        <p:spPr bwMode="auto">
          <a:xfrm>
            <a:off x="7696200" y="3583068"/>
            <a:ext cx="3572933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85800" y="762581"/>
            <a:ext cx="14020800" cy="1767417"/>
          </a:xfrm>
          <a:prstGeom prst="rect">
            <a:avLst/>
          </a:prstGeom>
        </p:spPr>
        <p:txBody>
          <a:bodyPr/>
          <a:lstStyle>
            <a:lvl1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625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6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eaLnBrk="1" fontAlgn="auto">
              <a:defRPr/>
            </a:pPr>
            <a:r>
              <a:rPr lang="zh-CN" altLang="en-US" sz="4349" kern="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京东的数据规模</a:t>
            </a:r>
          </a:p>
        </p:txBody>
      </p:sp>
      <p:sp>
        <p:nvSpPr>
          <p:cNvPr id="99334" name="Shape 138"/>
          <p:cNvSpPr>
            <a:spLocks noChangeArrowheads="1"/>
          </p:cNvSpPr>
          <p:nvPr/>
        </p:nvSpPr>
        <p:spPr bwMode="auto">
          <a:xfrm>
            <a:off x="7696200" y="5273227"/>
            <a:ext cx="2853267" cy="2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760" tIns="41760" rIns="41760" bIns="41760" anchor="ctr">
            <a:spAutoFit/>
          </a:bodyPr>
          <a:lstStyle>
            <a:lvl1pPr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651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65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endParaRPr lang="en-US" altLang="en-US" sz="1067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734" y="1682751"/>
            <a:ext cx="5033433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365</a:t>
            </a:r>
            <a:r>
              <a:rPr lang="zh-CN" altLang="en-US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亿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活跃用户账户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9734" y="4258734"/>
            <a:ext cx="6424084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en-US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Petabytes 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数据每天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3451" y="1388534"/>
            <a:ext cx="5568949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万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活跃第三方卖家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92800" y="4218517"/>
            <a:ext cx="6460067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1</a:t>
            </a:r>
            <a:r>
              <a:rPr lang="en-US" altLang="zh-CN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en-US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zh-CN" altLang="en-US" sz="6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亿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defRPr/>
            </a:pPr>
            <a:r>
              <a:rPr lang="zh-CN" altLang="en-US" sz="3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altLang="zh-CN" sz="3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zh-CN" altLang="en-US" sz="3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完成订单数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8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665</Words>
  <Application>Microsoft Macintosh PowerPoint</Application>
  <PresentationFormat>Widescreen</PresentationFormat>
  <Paragraphs>162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Calibri</vt:lpstr>
      <vt:lpstr>DengXian</vt:lpstr>
      <vt:lpstr>DengXian Light</vt:lpstr>
      <vt:lpstr>Microsoft YaHei</vt:lpstr>
      <vt:lpstr>Times New Roman</vt:lpstr>
      <vt:lpstr>Wingdings</vt:lpstr>
      <vt:lpstr>仿宋</vt:lpstr>
      <vt:lpstr>宋体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 主要内容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AI的对抗与反制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149</cp:revision>
  <dcterms:created xsi:type="dcterms:W3CDTF">2017-12-08T01:09:27Z</dcterms:created>
  <dcterms:modified xsi:type="dcterms:W3CDTF">2017-12-22T03:51:33Z</dcterms:modified>
</cp:coreProperties>
</file>